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260" r:id="rId17"/>
    <p:sldId id="313" r:id="rId18"/>
    <p:sldId id="262" r:id="rId19"/>
    <p:sldId id="319" r:id="rId20"/>
    <p:sldId id="395" r:id="rId21"/>
    <p:sldId id="316" r:id="rId22"/>
    <p:sldId id="270" r:id="rId23"/>
    <p:sldId id="409" r:id="rId24"/>
    <p:sldId id="396" r:id="rId25"/>
    <p:sldId id="406" r:id="rId26"/>
    <p:sldId id="269" r:id="rId27"/>
    <p:sldId id="398" r:id="rId28"/>
    <p:sldId id="387" r:id="rId29"/>
    <p:sldId id="391" r:id="rId30"/>
    <p:sldId id="399" r:id="rId31"/>
    <p:sldId id="385" r:id="rId32"/>
    <p:sldId id="411" r:id="rId33"/>
    <p:sldId id="412" r:id="rId34"/>
    <p:sldId id="410" r:id="rId35"/>
    <p:sldId id="414" r:id="rId36"/>
    <p:sldId id="408" r:id="rId37"/>
    <p:sldId id="389" r:id="rId38"/>
    <p:sldId id="400" r:id="rId39"/>
    <p:sldId id="384" r:id="rId40"/>
    <p:sldId id="388" r:id="rId41"/>
    <p:sldId id="413" r:id="rId42"/>
    <p:sldId id="401" r:id="rId43"/>
    <p:sldId id="320" r:id="rId44"/>
    <p:sldId id="302" r:id="rId45"/>
    <p:sldId id="308" r:id="rId46"/>
    <p:sldId id="303" r:id="rId47"/>
    <p:sldId id="312" r:id="rId48"/>
    <p:sldId id="304" r:id="rId49"/>
    <p:sldId id="394" r:id="rId50"/>
    <p:sldId id="291" r:id="rId51"/>
    <p:sldId id="292" r:id="rId52"/>
    <p:sldId id="287" r:id="rId53"/>
    <p:sldId id="284" r:id="rId54"/>
    <p:sldId id="278" r:id="rId55"/>
    <p:sldId id="288" r:id="rId56"/>
    <p:sldId id="281" r:id="rId57"/>
    <p:sldId id="282" r:id="rId58"/>
    <p:sldId id="283" r:id="rId59"/>
    <p:sldId id="289" r:id="rId60"/>
    <p:sldId id="301" r:id="rId61"/>
    <p:sldId id="344" r:id="rId62"/>
    <p:sldId id="372" r:id="rId63"/>
    <p:sldId id="295" r:id="rId64"/>
    <p:sldId id="266" r:id="rId65"/>
    <p:sldId id="267" r:id="rId66"/>
    <p:sldId id="265" r:id="rId67"/>
    <p:sldId id="271" r:id="rId68"/>
    <p:sldId id="31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84"/>
    <p:restoredTop sz="77133"/>
  </p:normalViewPr>
  <p:slideViewPr>
    <p:cSldViewPr snapToGrid="0" snapToObjects="1">
      <p:cViewPr varScale="1">
        <p:scale>
          <a:sx n="118" d="100"/>
          <a:sy n="118" d="100"/>
        </p:scale>
        <p:origin x="18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10/8/20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onterail.com/blog/vue-vs-react-201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3919439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Colon is ‘:’</a:t>
            </a:r>
          </a:p>
        </p:txBody>
      </p:sp>
      <p:sp>
        <p:nvSpPr>
          <p:cNvPr id="4" name="Slide Number Placeholder 3"/>
          <p:cNvSpPr>
            <a:spLocks noGrp="1"/>
          </p:cNvSpPr>
          <p:nvPr>
            <p:ph type="sldNum" sz="quarter" idx="5"/>
          </p:nvPr>
        </p:nvSpPr>
        <p:spPr/>
        <p:txBody>
          <a:bodyPr/>
          <a:lstStyle/>
          <a:p>
            <a:fld id="{14303257-A288-2D45-9F4E-7ECBB5C47E6C}" type="slidenum">
              <a:rPr lang="en-US" smtClean="0"/>
              <a:t>28</a:t>
            </a:fld>
            <a:endParaRPr lang="en-US"/>
          </a:p>
        </p:txBody>
      </p:sp>
    </p:spTree>
    <p:extLst>
      <p:ext uri="{BB962C8B-B14F-4D97-AF65-F5344CB8AC3E}">
        <p14:creationId xmlns:p14="http://schemas.microsoft.com/office/powerpoint/2010/main" val="405637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https://www.monterail.com/blog/vue-vs-react-2019</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380851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61</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62</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68</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a:t>
            </a:r>
            <a:r>
              <a:rPr lang="en-US" sz="1200" b="1" i="0" kern="1200" dirty="0">
                <a:solidFill>
                  <a:schemeClr val="tx1"/>
                </a:solidFill>
                <a:effectLst/>
                <a:latin typeface="+mn-lt"/>
                <a:ea typeface="+mn-ea"/>
                <a:cs typeface="+mn-cs"/>
              </a:rPr>
              <a:t>custom element</a:t>
            </a:r>
            <a:r>
              <a:rPr lang="en-US" sz="1200" b="0" i="0" kern="1200" dirty="0">
                <a:solidFill>
                  <a:schemeClr val="tx1"/>
                </a:solidFill>
                <a:effectLst/>
                <a:latin typeface="+mn-lt"/>
                <a:ea typeface="+mn-ea"/>
                <a:cs typeface="+mn-cs"/>
              </a:rPr>
              <a: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2174245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10/8/20</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10/8/20</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odejs.org/"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etereijgermans11/workshop-reactjs-vuej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pic>
        <p:nvPicPr>
          <p:cNvPr id="3" name="Picture 2">
            <a:extLst>
              <a:ext uri="{FF2B5EF4-FFF2-40B4-BE49-F238E27FC236}">
                <a16:creationId xmlns:a16="http://schemas.microsoft.com/office/drawing/2014/main" id="{56BB8EDE-47E0-9D48-B392-E1CCA7F0447B}"/>
              </a:ext>
            </a:extLst>
          </p:cNvPr>
          <p:cNvPicPr>
            <a:picLocks noChangeAspect="1"/>
          </p:cNvPicPr>
          <p:nvPr/>
        </p:nvPicPr>
        <p:blipFill>
          <a:blip r:embed="rId6"/>
          <a:stretch>
            <a:fillRect/>
          </a:stretch>
        </p:blipFill>
        <p:spPr>
          <a:xfrm>
            <a:off x="9035985" y="3796297"/>
            <a:ext cx="1511300" cy="1333500"/>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rgbClr val="C00000"/>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F1E645B-6695-D541-9D6C-029D57865BA1}"/>
              </a:ext>
            </a:extLst>
          </p:cNvPr>
          <p:cNvSpPr/>
          <p:nvPr/>
        </p:nvSpPr>
        <p:spPr>
          <a:xfrm>
            <a:off x="12016292" y="3049844"/>
            <a:ext cx="2701412" cy="4078039"/>
          </a:xfrm>
          <a:prstGeom prst="rect">
            <a:avLst/>
          </a:prstGeom>
        </p:spPr>
        <p:txBody>
          <a:bodyPr wrap="square">
            <a:spAutoFit/>
          </a:bodyPr>
          <a:lstStyle/>
          <a:p>
            <a:pPr marL="180975" indent="0">
              <a:spcBef>
                <a:spcPts val="2400"/>
              </a:spcBef>
              <a:buNone/>
            </a:pPr>
            <a:r>
              <a:rPr lang="en-US" sz="1100" dirty="0">
                <a:highlight>
                  <a:srgbClr val="FFFF00"/>
                </a:highlight>
              </a:rPr>
              <a:t>stats()</a:t>
            </a:r>
          </a:p>
          <a:p>
            <a:pPr marL="180975" indent="0">
              <a:spcBef>
                <a:spcPts val="2400"/>
              </a:spcBef>
              <a:buNone/>
            </a:pPr>
            <a:r>
              <a:rPr lang="en-US" sz="1100" dirty="0">
                <a:highlight>
                  <a:srgbClr val="FFFF00"/>
                </a:highlight>
              </a:rPr>
              <a:t>[</a:t>
            </a:r>
          </a:p>
          <a:p>
            <a:pPr marL="625475" lvl="1" indent="0">
              <a:spcBef>
                <a:spcPts val="2400"/>
              </a:spcBef>
              <a:buNone/>
            </a:pPr>
            <a:r>
              <a:rPr lang="en-US" sz="1100" b="1" dirty="0">
                <a:highlight>
                  <a:srgbClr val="FFFF00"/>
                </a:highlight>
              </a:rPr>
              <a:t>{"model":"60","miles":267},</a:t>
            </a:r>
          </a:p>
          <a:p>
            <a:pPr marL="625475" lvl="1" indent="0">
              <a:spcBef>
                <a:spcPts val="2400"/>
              </a:spcBef>
              <a:buNone/>
            </a:pPr>
            <a:r>
              <a:rPr lang="en-US" sz="1100" b="1" dirty="0">
                <a:highlight>
                  <a:srgbClr val="FFFF00"/>
                </a:highlight>
              </a:rPr>
              <a:t>{"model":"60D","miles":271},</a:t>
            </a:r>
          </a:p>
          <a:p>
            <a:pPr marL="625475" lvl="1" indent="0">
              <a:spcBef>
                <a:spcPts val="2400"/>
              </a:spcBef>
              <a:buNone/>
            </a:pPr>
            <a:r>
              <a:rPr lang="en-US" sz="1100" b="1" dirty="0">
                <a:highlight>
                  <a:srgbClr val="FFFF00"/>
                </a:highlight>
              </a:rPr>
              <a:t>{"model":"75","miles":323},</a:t>
            </a:r>
          </a:p>
          <a:p>
            <a:pPr marL="625475" lvl="1" indent="0">
              <a:spcBef>
                <a:spcPts val="2400"/>
              </a:spcBef>
              <a:buNone/>
            </a:pPr>
            <a:r>
              <a:rPr lang="en-US" sz="1100" b="1" dirty="0">
                <a:highlight>
                  <a:srgbClr val="FFFF00"/>
                </a:highlight>
              </a:rPr>
              <a:t>{"model":"75D","miles":332},</a:t>
            </a:r>
          </a:p>
          <a:p>
            <a:pPr marL="625475" lvl="1" indent="0">
              <a:spcBef>
                <a:spcPts val="2400"/>
              </a:spcBef>
              <a:buNone/>
            </a:pPr>
            <a:r>
              <a:rPr lang="en-US" sz="1100" b="1" dirty="0">
                <a:highlight>
                  <a:srgbClr val="FFFF00"/>
                </a:highlight>
              </a:rPr>
              <a:t>{"model":"90D","miles":365},</a:t>
            </a:r>
          </a:p>
          <a:p>
            <a:pPr marL="625475" lvl="1" indent="0">
              <a:spcBef>
                <a:spcPts val="2400"/>
              </a:spcBef>
              <a:buNone/>
            </a:pPr>
            <a:r>
              <a:rPr lang="en-US" sz="1100" b="1" dirty="0">
                <a:highlight>
                  <a:srgbClr val="FFFF00"/>
                </a:highlight>
              </a:rPr>
              <a:t>{"model":"P100D","miles":409}</a:t>
            </a:r>
          </a:p>
          <a:p>
            <a:pPr marL="180975" indent="0">
              <a:spcBef>
                <a:spcPts val="2400"/>
              </a:spcBef>
              <a:buNone/>
            </a:pPr>
            <a:r>
              <a:rPr lang="en-US" sz="1100" dirty="0">
                <a:highlight>
                  <a:srgbClr val="FFFF00"/>
                </a:highlight>
              </a:rPr>
              <a:t>]</a:t>
            </a:r>
            <a:endParaRPr lang="en-US" sz="1100"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stat.model</a:t>
            </a:r>
            <a:r>
              <a:rPr lang="en-US" sz="2400" dirty="0"/>
              <a:t> </a:t>
            </a:r>
            <a:r>
              <a:rPr lang="en-US" sz="2400" b="1" dirty="0">
                <a:solidFill>
                  <a:srgbClr val="00B050"/>
                </a:solidFill>
                <a:highlight>
                  <a:srgbClr val="FFFF00"/>
                </a:highlight>
              </a:rPr>
              <a:t>| lowercase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a:t>
            </a:r>
            <a:r>
              <a:rPr lang="en-US" b="1" dirty="0">
                <a:solidFill>
                  <a:srgbClr val="C00000"/>
                </a:solidFill>
              </a:rPr>
              <a:t>lowercase</a:t>
            </a:r>
            <a:r>
              <a:rPr lang="en-US" dirty="0"/>
              <a:t>(value) {</a:t>
            </a:r>
          </a:p>
          <a:p>
            <a:pPr marL="3657600" lvl="8" indent="0">
              <a:buNone/>
            </a:pPr>
            <a:r>
              <a:rPr lang="en-US" dirty="0"/>
              <a:t>	       return </a:t>
            </a:r>
            <a:r>
              <a:rPr lang="en-US" dirty="0" err="1"/>
              <a:t>value.toLowerCase</a:t>
            </a:r>
            <a:r>
              <a:rPr lang="en-US" dirty="0"/>
              <a:t>();</a:t>
            </a:r>
          </a:p>
          <a:p>
            <a:pPr marL="3657600" lvl="8" indent="0">
              <a:buNone/>
            </a:pPr>
            <a:r>
              <a:rPr lang="en-US" dirty="0"/>
              <a:t>	},</a:t>
            </a:r>
          </a:p>
          <a:p>
            <a:pPr marL="3657600" lvl="8" indent="0">
              <a:buNone/>
            </a:pPr>
            <a:r>
              <a:rPr lang="en-US" sz="2400" dirty="0"/>
              <a:t>}</a:t>
            </a:r>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907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a:t>
            </a:r>
            <a:r>
              <a:rPr lang="en-US" b="1" dirty="0" err="1">
                <a:highlight>
                  <a:srgbClr val="FFFF00"/>
                </a:highlight>
              </a:rPr>
              <a:t>modelValue</a:t>
            </a:r>
            <a:r>
              <a:rPr lang="en-US" b="1" dirty="0">
                <a:highlight>
                  <a:srgbClr val="FFFF00"/>
                </a:highlight>
              </a:rPr>
              <a:t>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a:t>
            </a:r>
            <a:r>
              <a:rPr lang="en-US" b="1" dirty="0" err="1"/>
              <a:t>update:modelValue</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Battery to Tesla Counter</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2928729" y="1582371"/>
            <a:ext cx="5362223" cy="5275629"/>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sp>
        <p:nvSpPr>
          <p:cNvPr id="6" name="TextBox 5">
            <a:extLst>
              <a:ext uri="{FF2B5EF4-FFF2-40B4-BE49-F238E27FC236}">
                <a16:creationId xmlns:a16="http://schemas.microsoft.com/office/drawing/2014/main" id="{B8258922-1788-F84C-9A26-6A9EB6AC40AC}"/>
              </a:ext>
            </a:extLst>
          </p:cNvPr>
          <p:cNvSpPr txBox="1"/>
          <p:nvPr/>
        </p:nvSpPr>
        <p:spPr>
          <a:xfrm>
            <a:off x="7672534" y="1465652"/>
            <a:ext cx="5205266"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a:t>
            </a:r>
            <a:r>
              <a:rPr lang="en-US" b="1" dirty="0" err="1">
                <a:highlight>
                  <a:srgbClr val="FFFF00"/>
                </a:highlight>
              </a:rPr>
              <a:t>modelValue</a:t>
            </a:r>
            <a:endParaRPr lang="en-US" b="1" dirty="0">
              <a:highlight>
                <a:srgbClr val="FFFF00"/>
              </a:highlight>
            </a:endParaRPr>
          </a:p>
          <a:p>
            <a:endParaRPr lang="en-US" b="1" dirty="0"/>
          </a:p>
          <a:p>
            <a:endParaRPr lang="en-US" b="1" dirty="0"/>
          </a:p>
          <a:p>
            <a:endParaRPr lang="en-US" b="1" dirty="0"/>
          </a:p>
          <a:p>
            <a:r>
              <a:rPr lang="en-US" b="1" dirty="0" err="1">
                <a:highlight>
                  <a:srgbClr val="FFFF00"/>
                </a:highlight>
              </a:rPr>
              <a:t>this.$emit</a:t>
            </a:r>
            <a:r>
              <a:rPr lang="en-US" dirty="0"/>
              <a:t>(</a:t>
            </a:r>
            <a:r>
              <a:rPr lang="en-US" dirty="0">
                <a:solidFill>
                  <a:srgbClr val="FF0000"/>
                </a:solidFill>
              </a:rPr>
              <a:t>‘</a:t>
            </a:r>
            <a:r>
              <a:rPr lang="en-US" dirty="0" err="1">
                <a:solidFill>
                  <a:srgbClr val="FF0000"/>
                </a:solidFill>
              </a:rPr>
              <a:t>update:modelValue</a:t>
            </a:r>
            <a:r>
              <a:rPr lang="en-US" dirty="0">
                <a:solidFill>
                  <a:srgbClr val="FF0000"/>
                </a:solidFill>
              </a:rPr>
              <a:t>’</a:t>
            </a:r>
            <a:r>
              <a:rPr lang="en-US" dirty="0"/>
              <a:t>, </a:t>
            </a:r>
            <a:r>
              <a:rPr lang="en-US" dirty="0" err="1">
                <a:solidFill>
                  <a:srgbClr val="00B0F0"/>
                </a:solidFill>
                <a:highlight>
                  <a:srgbClr val="FFFF00"/>
                </a:highlight>
              </a:rPr>
              <a:t>this.modelValue</a:t>
            </a:r>
            <a:r>
              <a:rPr lang="en-US" dirty="0"/>
              <a:t>)</a:t>
            </a:r>
          </a:p>
          <a:p>
            <a:endParaRPr lang="en-US" b="1" dirty="0"/>
          </a:p>
        </p:txBody>
      </p:sp>
      <p:pic>
        <p:nvPicPr>
          <p:cNvPr id="8" name="Content Placeholder 7" descr="Graphical user interface, text&#10;&#10;Description automatically generated">
            <a:extLst>
              <a:ext uri="{FF2B5EF4-FFF2-40B4-BE49-F238E27FC236}">
                <a16:creationId xmlns:a16="http://schemas.microsoft.com/office/drawing/2014/main" id="{AE4A1F9C-411C-7D45-AB94-69B9F003D507}"/>
              </a:ext>
            </a:extLst>
          </p:cNvPr>
          <p:cNvPicPr>
            <a:picLocks noGrp="1" noChangeAspect="1"/>
          </p:cNvPicPr>
          <p:nvPr>
            <p:ph idx="1"/>
          </p:nvPr>
        </p:nvPicPr>
        <p:blipFill>
          <a:blip r:embed="rId3"/>
          <a:stretch>
            <a:fillRect/>
          </a:stretch>
        </p:blipFill>
        <p:spPr>
          <a:xfrm>
            <a:off x="2040361" y="1192713"/>
            <a:ext cx="5632173" cy="5665287"/>
          </a:xfrm>
        </p:spPr>
      </p:pic>
    </p:spTree>
    <p:extLst>
      <p:ext uri="{BB962C8B-B14F-4D97-AF65-F5344CB8AC3E}">
        <p14:creationId xmlns:p14="http://schemas.microsoft.com/office/powerpoint/2010/main" val="2731682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4B1A-B331-6C4A-9360-75D7D7CDB621}"/>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D56BA4DC-EFCA-1846-9005-B45E0690EBDE}"/>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874491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a:t>
            </a:r>
            <a:r>
              <a:rPr lang="en-US" b="1" dirty="0">
                <a:solidFill>
                  <a:srgbClr val="92D050"/>
                </a:solidFill>
                <a:hlinkClick r:id="rId2"/>
              </a:rPr>
              <a:t>https://nodejs.org/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3"/>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4"/>
          <a:stretch>
            <a:fillRect/>
          </a:stretch>
        </p:blipFill>
        <p:spPr>
          <a:xfrm>
            <a:off x="11066105" y="5917498"/>
            <a:ext cx="672029" cy="672029"/>
          </a:xfrm>
          <a:prstGeom prst="rect">
            <a:avLst/>
          </a:prstGeom>
        </p:spPr>
      </p:pic>
      <p:pic>
        <p:nvPicPr>
          <p:cNvPr id="6" name="Picture 5">
            <a:extLst>
              <a:ext uri="{FF2B5EF4-FFF2-40B4-BE49-F238E27FC236}">
                <a16:creationId xmlns:a16="http://schemas.microsoft.com/office/drawing/2014/main" id="{7F21007E-D745-FC44-80F6-4E24CF56D6B3}"/>
              </a:ext>
            </a:extLst>
          </p:cNvPr>
          <p:cNvPicPr>
            <a:picLocks noChangeAspect="1"/>
          </p:cNvPicPr>
          <p:nvPr/>
        </p:nvPicPr>
        <p:blipFill>
          <a:blip r:embed="rId5"/>
          <a:stretch>
            <a:fillRect/>
          </a:stretch>
        </p:blipFill>
        <p:spPr>
          <a:xfrm>
            <a:off x="4855660" y="6290057"/>
            <a:ext cx="288841" cy="434849"/>
          </a:xfrm>
          <a:prstGeom prst="rect">
            <a:avLst/>
          </a:prstGeom>
        </p:spPr>
      </p:pic>
      <p:sp>
        <p:nvSpPr>
          <p:cNvPr id="7" name="TextBox 6">
            <a:extLst>
              <a:ext uri="{FF2B5EF4-FFF2-40B4-BE49-F238E27FC236}">
                <a16:creationId xmlns:a16="http://schemas.microsoft.com/office/drawing/2014/main" id="{94F71C68-583C-584C-90E3-7E95A1ED9E73}"/>
              </a:ext>
            </a:extLst>
          </p:cNvPr>
          <p:cNvSpPr txBox="1"/>
          <p:nvPr/>
        </p:nvSpPr>
        <p:spPr>
          <a:xfrm>
            <a:off x="5144501" y="6177312"/>
            <a:ext cx="4060371"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3"/>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4"/>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5"/>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Startup </a:t>
            </a:r>
            <a:r>
              <a:rPr lang="en-US" b="1" dirty="0" err="1">
                <a:solidFill>
                  <a:srgbClr val="00B050"/>
                </a:solidFill>
              </a:rPr>
              <a:t>Vue</a:t>
            </a:r>
            <a:r>
              <a:rPr lang="en-US" b="1" dirty="0">
                <a:solidFill>
                  <a:srgbClr val="00B050"/>
                </a:solidFill>
              </a:rPr>
              <a:t> with </a:t>
            </a:r>
            <a:r>
              <a:rPr lang="en-US" b="1" i="1" dirty="0">
                <a:solidFill>
                  <a:srgbClr val="92D050"/>
                </a:solidFill>
              </a:rPr>
              <a:t>root </a:t>
            </a:r>
            <a:r>
              <a:rPr lang="en-US" b="1" i="1" dirty="0" err="1">
                <a:solidFill>
                  <a:srgbClr val="92D050"/>
                </a:solidFill>
              </a:rPr>
              <a:t>Vue</a:t>
            </a:r>
            <a:r>
              <a:rPr lang="en-US" b="1" i="1" dirty="0">
                <a:solidFill>
                  <a:srgbClr val="92D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14792</TotalTime>
  <Words>1913</Words>
  <Application>Microsoft Macintosh PowerPoint</Application>
  <PresentationFormat>Widescreen</PresentationFormat>
  <Paragraphs>415</Paragraphs>
  <Slides>69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Startup Vue with 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PowerPoint Presentation</vt:lpstr>
      <vt:lpstr>v-model (2-way databinding)</vt:lpstr>
      <vt:lpstr>PowerPoint Presentation</vt:lpstr>
      <vt:lpstr>v-model  Tesla Battery to Tesla Counter</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216</cp:revision>
  <dcterms:created xsi:type="dcterms:W3CDTF">2018-10-28T14:47:35Z</dcterms:created>
  <dcterms:modified xsi:type="dcterms:W3CDTF">2020-10-08T18:06:42Z</dcterms:modified>
</cp:coreProperties>
</file>